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>
        <p:scale>
          <a:sx n="136" d="100"/>
          <a:sy n="136" d="100"/>
        </p:scale>
        <p:origin x="164" y="-5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notesMaster" Target="notesMasters/notesMaster1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89A97A-8124-4689-9168-6B9C83E867FC}" type="datetimeFigureOut">
              <a:rPr lang="en-GB" smtClean="0"/>
              <a:t>28/04/2022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F453E-3721-4053-B316-25426EE68E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8209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BE9D9-883A-41A8-B3B2-0D791CCFFFF0}" type="datetimeFigureOut">
              <a:rPr lang="en-GB" smtClean="0"/>
              <a:t>28/04/2022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32FF-39CB-4D90-876C-89C10EAFC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323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BE9D9-883A-41A8-B3B2-0D791CCFFFF0}" type="datetimeFigureOut">
              <a:rPr lang="en-GB" smtClean="0"/>
              <a:t>28/04/2022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32FF-39CB-4D90-876C-89C10EAFC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533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BE9D9-883A-41A8-B3B2-0D791CCFFFF0}" type="datetimeFigureOut">
              <a:rPr lang="en-GB" smtClean="0"/>
              <a:t>28/04/2022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32FF-39CB-4D90-876C-89C10EAFC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493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BE9D9-883A-41A8-B3B2-0D791CCFFFF0}" type="datetimeFigureOut">
              <a:rPr lang="en-GB" smtClean="0"/>
              <a:t>28/04/2022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32FF-39CB-4D90-876C-89C10EAFC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087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BE9D9-883A-41A8-B3B2-0D791CCFFFF0}" type="datetimeFigureOut">
              <a:rPr lang="en-GB" smtClean="0"/>
              <a:t>28/04/2022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32FF-39CB-4D90-876C-89C10EAFC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570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BE9D9-883A-41A8-B3B2-0D791CCFFFF0}" type="datetimeFigureOut">
              <a:rPr lang="en-GB" smtClean="0"/>
              <a:t>28/04/2022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32FF-39CB-4D90-876C-89C10EAFC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899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BE9D9-883A-41A8-B3B2-0D791CCFFFF0}" type="datetimeFigureOut">
              <a:rPr lang="en-GB" smtClean="0"/>
              <a:t>28/04/2022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32FF-39CB-4D90-876C-89C10EAFC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160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BE9D9-883A-41A8-B3B2-0D791CCFFFF0}" type="datetimeFigureOut">
              <a:rPr lang="en-GB" smtClean="0"/>
              <a:t>28/04/2022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32FF-39CB-4D90-876C-89C10EAFC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972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BE9D9-883A-41A8-B3B2-0D791CCFFFF0}" type="datetimeFigureOut">
              <a:rPr lang="en-GB" smtClean="0"/>
              <a:t>28/04/2022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32FF-39CB-4D90-876C-89C10EAFC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6342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BE9D9-883A-41A8-B3B2-0D791CCFFFF0}" type="datetimeFigureOut">
              <a:rPr lang="en-GB" smtClean="0"/>
              <a:t>28/04/2022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32FF-39CB-4D90-876C-89C10EAFC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865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BE9D9-883A-41A8-B3B2-0D791CCFFFF0}" type="datetimeFigureOut">
              <a:rPr lang="en-GB" smtClean="0"/>
              <a:t>28/04/2022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32FF-39CB-4D90-876C-89C10EAFC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880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BE9D9-883A-41A8-B3B2-0D791CCFFFF0}" type="datetimeFigureOut">
              <a:rPr lang="en-GB" smtClean="0"/>
              <a:t>28/04/2022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C32FF-39CB-4D90-876C-89C10EAFC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584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vimeo.com/444575005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vimeo.com/444559933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DD7CA55-6145-41A8-B2E3-EB858B7CCA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2438713"/>
              </p:ext>
            </p:extLst>
          </p:nvPr>
        </p:nvGraphicFramePr>
        <p:xfrm>
          <a:off x="471487" y="3271316"/>
          <a:ext cx="5915025" cy="6104322"/>
        </p:xfrm>
        <a:graphic>
          <a:graphicData uri="http://schemas.openxmlformats.org/drawingml/2006/table">
            <a:tbl>
              <a:tblPr firstRow="1" firstCol="1" bandRow="1"/>
              <a:tblGrid>
                <a:gridCol w="797132">
                  <a:extLst>
                    <a:ext uri="{9D8B030D-6E8A-4147-A177-3AD203B41FA5}">
                      <a16:colId xmlns:a16="http://schemas.microsoft.com/office/drawing/2014/main" val="3696386881"/>
                    </a:ext>
                  </a:extLst>
                </a:gridCol>
                <a:gridCol w="660046">
                  <a:extLst>
                    <a:ext uri="{9D8B030D-6E8A-4147-A177-3AD203B41FA5}">
                      <a16:colId xmlns:a16="http://schemas.microsoft.com/office/drawing/2014/main" val="1090338175"/>
                    </a:ext>
                  </a:extLst>
                </a:gridCol>
                <a:gridCol w="942116">
                  <a:extLst>
                    <a:ext uri="{9D8B030D-6E8A-4147-A177-3AD203B41FA5}">
                      <a16:colId xmlns:a16="http://schemas.microsoft.com/office/drawing/2014/main" val="1648958067"/>
                    </a:ext>
                  </a:extLst>
                </a:gridCol>
                <a:gridCol w="651584">
                  <a:extLst>
                    <a:ext uri="{9D8B030D-6E8A-4147-A177-3AD203B41FA5}">
                      <a16:colId xmlns:a16="http://schemas.microsoft.com/office/drawing/2014/main" val="3517878761"/>
                    </a:ext>
                  </a:extLst>
                </a:gridCol>
                <a:gridCol w="864829">
                  <a:extLst>
                    <a:ext uri="{9D8B030D-6E8A-4147-A177-3AD203B41FA5}">
                      <a16:colId xmlns:a16="http://schemas.microsoft.com/office/drawing/2014/main" val="3491601189"/>
                    </a:ext>
                  </a:extLst>
                </a:gridCol>
                <a:gridCol w="1999318">
                  <a:extLst>
                    <a:ext uri="{9D8B030D-6E8A-4147-A177-3AD203B41FA5}">
                      <a16:colId xmlns:a16="http://schemas.microsoft.com/office/drawing/2014/main" val="3646505328"/>
                    </a:ext>
                  </a:extLst>
                </a:gridCol>
              </a:tblGrid>
              <a:tr h="3386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Date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Time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Signature or key code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Time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Signature or key code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Notes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4453480"/>
                  </a:ext>
                </a:extLst>
              </a:tr>
              <a:tr h="18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8944676"/>
                  </a:ext>
                </a:extLst>
              </a:tr>
              <a:tr h="18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7757646"/>
                  </a:ext>
                </a:extLst>
              </a:tr>
              <a:tr h="18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7476597"/>
                  </a:ext>
                </a:extLst>
              </a:tr>
              <a:tr h="18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8899730"/>
                  </a:ext>
                </a:extLst>
              </a:tr>
              <a:tr h="18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9217534"/>
                  </a:ext>
                </a:extLst>
              </a:tr>
              <a:tr h="18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2829435"/>
                  </a:ext>
                </a:extLst>
              </a:tr>
              <a:tr h="18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2816194"/>
                  </a:ext>
                </a:extLst>
              </a:tr>
              <a:tr h="18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8374717"/>
                  </a:ext>
                </a:extLst>
              </a:tr>
              <a:tr h="18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128078"/>
                  </a:ext>
                </a:extLst>
              </a:tr>
              <a:tr h="18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5729392"/>
                  </a:ext>
                </a:extLst>
              </a:tr>
              <a:tr h="18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5545483"/>
                  </a:ext>
                </a:extLst>
              </a:tr>
              <a:tr h="18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8956654"/>
                  </a:ext>
                </a:extLst>
              </a:tr>
              <a:tr h="18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5393942"/>
                  </a:ext>
                </a:extLst>
              </a:tr>
              <a:tr h="18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6306434"/>
                  </a:ext>
                </a:extLst>
              </a:tr>
              <a:tr h="180569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Please review skin condition and document: is a barrier cream still required?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85852"/>
                  </a:ext>
                </a:extLst>
              </a:tr>
              <a:tr h="18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2004462"/>
                  </a:ext>
                </a:extLst>
              </a:tr>
              <a:tr h="18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6710840"/>
                  </a:ext>
                </a:extLst>
              </a:tr>
              <a:tr h="18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8243219"/>
                  </a:ext>
                </a:extLst>
              </a:tr>
              <a:tr h="18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5173228"/>
                  </a:ext>
                </a:extLst>
              </a:tr>
              <a:tr h="18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5190156"/>
                  </a:ext>
                </a:extLst>
              </a:tr>
              <a:tr h="18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2424286"/>
                  </a:ext>
                </a:extLst>
              </a:tr>
              <a:tr h="1718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626456"/>
                  </a:ext>
                </a:extLst>
              </a:tr>
              <a:tr h="1718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8097734"/>
                  </a:ext>
                </a:extLst>
              </a:tr>
              <a:tr h="1718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6064093"/>
                  </a:ext>
                </a:extLst>
              </a:tr>
              <a:tr h="18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7166084"/>
                  </a:ext>
                </a:extLst>
              </a:tr>
              <a:tr h="18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1771393"/>
                  </a:ext>
                </a:extLst>
              </a:tr>
              <a:tr h="18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3016484"/>
                  </a:ext>
                </a:extLst>
              </a:tr>
              <a:tr h="18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1394374"/>
                  </a:ext>
                </a:extLst>
              </a:tr>
              <a:tr h="18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3589343"/>
                  </a:ext>
                </a:extLst>
              </a:tr>
              <a:tr h="18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2783285"/>
                  </a:ext>
                </a:extLst>
              </a:tr>
              <a:tr h="180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3143945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EF0CD72-C78E-4227-9BB0-D83A40E063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64235"/>
              </p:ext>
            </p:extLst>
          </p:nvPr>
        </p:nvGraphicFramePr>
        <p:xfrm>
          <a:off x="471487" y="916463"/>
          <a:ext cx="5915025" cy="1337229"/>
        </p:xfrm>
        <a:graphic>
          <a:graphicData uri="http://schemas.openxmlformats.org/drawingml/2006/table">
            <a:tbl>
              <a:tblPr firstRow="1" firstCol="1" bandRow="1"/>
              <a:tblGrid>
                <a:gridCol w="1420895">
                  <a:extLst>
                    <a:ext uri="{9D8B030D-6E8A-4147-A177-3AD203B41FA5}">
                      <a16:colId xmlns:a16="http://schemas.microsoft.com/office/drawing/2014/main" val="3723703467"/>
                    </a:ext>
                  </a:extLst>
                </a:gridCol>
                <a:gridCol w="2467148">
                  <a:extLst>
                    <a:ext uri="{9D8B030D-6E8A-4147-A177-3AD203B41FA5}">
                      <a16:colId xmlns:a16="http://schemas.microsoft.com/office/drawing/2014/main" val="1781715366"/>
                    </a:ext>
                  </a:extLst>
                </a:gridCol>
                <a:gridCol w="2026982">
                  <a:extLst>
                    <a:ext uri="{9D8B030D-6E8A-4147-A177-3AD203B41FA5}">
                      <a16:colId xmlns:a16="http://schemas.microsoft.com/office/drawing/2014/main" val="392282844"/>
                    </a:ext>
                  </a:extLst>
                </a:gridCol>
              </a:tblGrid>
              <a:tr h="1556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Resident/ Date of Birth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1169431"/>
                  </a:ext>
                </a:extLst>
              </a:tr>
              <a:tr h="1556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Room number/name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253565"/>
                  </a:ext>
                </a:extLst>
              </a:tr>
              <a:tr h="31852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Medication 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 DERMA S Cream</a:t>
                      </a: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Prescribed for MILD skin damage from incontinence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262428"/>
                  </a:ext>
                </a:extLst>
              </a:tr>
              <a:tr h="48138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Directions of use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PEA SIZED AMOUNT </a:t>
                      </a: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will cover about the size of a hand.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Apply to the affected area </a:t>
                      </a: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twice a day or every 3</a:t>
                      </a:r>
                      <a:r>
                        <a:rPr lang="en-GB" sz="900" b="1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rd</a:t>
                      </a: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wash </a:t>
                      </a: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depending on frequency of incontinence/cleansing 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138090"/>
                  </a:ext>
                </a:extLst>
              </a:tr>
              <a:tr h="225663"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u="none" dirty="0">
                          <a:solidFill>
                            <a:schemeClr val="accent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Mild skin damage </a:t>
                      </a:r>
                      <a:r>
                        <a:rPr lang="en-GB" sz="1000" b="0" u="non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 dry, red, irritated, maybe some friction damage &amp; mostly intact. </a:t>
                      </a:r>
                      <a:endParaRPr lang="en-GB" sz="900" b="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69265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23820DA-654F-4DD2-B061-E566B897C127}"/>
              </a:ext>
            </a:extLst>
          </p:cNvPr>
          <p:cNvSpPr txBox="1"/>
          <p:nvPr/>
        </p:nvSpPr>
        <p:spPr>
          <a:xfrm>
            <a:off x="410015" y="17818"/>
            <a:ext cx="495109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                                     </a:t>
            </a:r>
            <a:r>
              <a:rPr lang="en-GB" b="1" dirty="0" err="1"/>
              <a:t>MediDerma</a:t>
            </a:r>
            <a:r>
              <a:rPr lang="en-GB" b="1" dirty="0"/>
              <a:t> S Cream</a:t>
            </a:r>
          </a:p>
          <a:p>
            <a:r>
              <a:rPr lang="en-GB" sz="1400" dirty="0"/>
              <a:t>To see a video about the use and application of this product go to</a:t>
            </a:r>
          </a:p>
          <a:p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https://vimeo.com/444575005</a:t>
            </a:r>
            <a:endParaRPr lang="en-GB" sz="1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A79184-E82A-4B36-BEEF-F8F10FDC9876}"/>
              </a:ext>
            </a:extLst>
          </p:cNvPr>
          <p:cNvSpPr/>
          <p:nvPr/>
        </p:nvSpPr>
        <p:spPr>
          <a:xfrm>
            <a:off x="471487" y="2362990"/>
            <a:ext cx="5915025" cy="908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Medi Derma S barrier cream is not to be used if skin has </a:t>
            </a:r>
            <a:r>
              <a:rPr lang="en-GB" sz="1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moderate (wet) or severe skin damage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Inform clinician of the change to resident’s skin as the cream will have to be changed to </a:t>
            </a:r>
            <a:r>
              <a:rPr lang="en-GB" sz="1000" b="1" u="sng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Medi Derma S film to step up in protection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Use alternative care plan for Medi Derma S Film. </a:t>
            </a:r>
            <a:r>
              <a:rPr lang="en-GB" sz="1000" b="1" u="sng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Please step down again to Medi Derma S cream once healing occurs</a:t>
            </a:r>
            <a:r>
              <a:rPr lang="en-GB" sz="1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1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DO NOT USE BOTH PRODUCTS AT THE SAME TIME OR ANY OTHER BARRIER CREAM </a:t>
            </a:r>
            <a:endParaRPr lang="en-GB" sz="1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D97A19-7A0B-4F19-9F1C-B0A7AF2BFAF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418137" y="253351"/>
            <a:ext cx="968375" cy="361315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768700F-692A-4B33-BD98-0A2BCE7D8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1487" y="9181396"/>
            <a:ext cx="5915025" cy="546803"/>
          </a:xfrm>
        </p:spPr>
        <p:txBody>
          <a:bodyPr/>
          <a:lstStyle/>
          <a:p>
            <a:endParaRPr lang="en-GB" b="1" dirty="0"/>
          </a:p>
          <a:p>
            <a:endParaRPr lang="en-GB" b="1" dirty="0"/>
          </a:p>
          <a:p>
            <a:r>
              <a:rPr lang="en-GB" b="1" dirty="0"/>
              <a:t>Produced by the  ESCCG and WSCCG Medicines Management Team. Final Version 2. May 2023. Review May 2023.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3760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AB547E4-D56D-401E-9E5C-C33542F36D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572784"/>
              </p:ext>
            </p:extLst>
          </p:nvPr>
        </p:nvGraphicFramePr>
        <p:xfrm>
          <a:off x="471487" y="1066354"/>
          <a:ext cx="5915025" cy="1422846"/>
        </p:xfrm>
        <a:graphic>
          <a:graphicData uri="http://schemas.openxmlformats.org/drawingml/2006/table">
            <a:tbl>
              <a:tblPr firstRow="1" firstCol="1" bandRow="1"/>
              <a:tblGrid>
                <a:gridCol w="1420895">
                  <a:extLst>
                    <a:ext uri="{9D8B030D-6E8A-4147-A177-3AD203B41FA5}">
                      <a16:colId xmlns:a16="http://schemas.microsoft.com/office/drawing/2014/main" val="3723703467"/>
                    </a:ext>
                  </a:extLst>
                </a:gridCol>
                <a:gridCol w="2467148">
                  <a:extLst>
                    <a:ext uri="{9D8B030D-6E8A-4147-A177-3AD203B41FA5}">
                      <a16:colId xmlns:a16="http://schemas.microsoft.com/office/drawing/2014/main" val="1781715366"/>
                    </a:ext>
                  </a:extLst>
                </a:gridCol>
                <a:gridCol w="2026982">
                  <a:extLst>
                    <a:ext uri="{9D8B030D-6E8A-4147-A177-3AD203B41FA5}">
                      <a16:colId xmlns:a16="http://schemas.microsoft.com/office/drawing/2014/main" val="392282844"/>
                    </a:ext>
                  </a:extLst>
                </a:gridCol>
              </a:tblGrid>
              <a:tr h="1556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Resident/ Date of Birth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1169431"/>
                  </a:ext>
                </a:extLst>
              </a:tr>
              <a:tr h="22037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Room number/name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253565"/>
                  </a:ext>
                </a:extLst>
              </a:tr>
              <a:tr h="31852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Medication 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 DERMA S Film pump spray </a:t>
                      </a:r>
                      <a:r>
                        <a:rPr lang="en-GB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Prescribed for moderate/damp skin damage</a:t>
                      </a:r>
                      <a:endParaRPr lang="en-GB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262428"/>
                  </a:ext>
                </a:extLst>
              </a:tr>
              <a:tr h="48138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Directions of use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Apply</a:t>
                      </a:r>
                      <a:r>
                        <a:rPr lang="en-GB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ONCE A DAY </a:t>
                      </a:r>
                      <a:r>
                        <a:rPr lang="en-GB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affected area. Hold spray 5-10cms from skin and apply with a sweeping motion.</a:t>
                      </a:r>
                      <a:endParaRPr lang="en-GB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138090"/>
                  </a:ext>
                </a:extLst>
              </a:tr>
              <a:tr h="246731"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Moderate skin damage </a:t>
                      </a: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 damp/wet, broken/damaged </a:t>
                      </a: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692653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F43CB3B-9863-4160-8D90-D4FB72DD1E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258059"/>
              </p:ext>
            </p:extLst>
          </p:nvPr>
        </p:nvGraphicFramePr>
        <p:xfrm>
          <a:off x="479322" y="2605642"/>
          <a:ext cx="5915025" cy="6793936"/>
        </p:xfrm>
        <a:graphic>
          <a:graphicData uri="http://schemas.openxmlformats.org/drawingml/2006/table">
            <a:tbl>
              <a:tblPr firstRow="1" firstCol="1" bandRow="1"/>
              <a:tblGrid>
                <a:gridCol w="1132336">
                  <a:extLst>
                    <a:ext uri="{9D8B030D-6E8A-4147-A177-3AD203B41FA5}">
                      <a16:colId xmlns:a16="http://schemas.microsoft.com/office/drawing/2014/main" val="1585566569"/>
                    </a:ext>
                  </a:extLst>
                </a:gridCol>
                <a:gridCol w="924741">
                  <a:extLst>
                    <a:ext uri="{9D8B030D-6E8A-4147-A177-3AD203B41FA5}">
                      <a16:colId xmlns:a16="http://schemas.microsoft.com/office/drawing/2014/main" val="2481532824"/>
                    </a:ext>
                  </a:extLst>
                </a:gridCol>
                <a:gridCol w="1624730">
                  <a:extLst>
                    <a:ext uri="{9D8B030D-6E8A-4147-A177-3AD203B41FA5}">
                      <a16:colId xmlns:a16="http://schemas.microsoft.com/office/drawing/2014/main" val="1048302825"/>
                    </a:ext>
                  </a:extLst>
                </a:gridCol>
                <a:gridCol w="2233218">
                  <a:extLst>
                    <a:ext uri="{9D8B030D-6E8A-4147-A177-3AD203B41FA5}">
                      <a16:colId xmlns:a16="http://schemas.microsoft.com/office/drawing/2014/main" val="4284578251"/>
                    </a:ext>
                  </a:extLst>
                </a:gridCol>
              </a:tblGrid>
              <a:tr h="5198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Date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Time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Sign when film applied or use appropriate  Key Code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Notes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663760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4940669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998077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4035958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8308036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8016873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3864738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0225881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0356737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3044402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2376120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8323917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1533052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3748292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0524822"/>
                  </a:ext>
                </a:extLst>
              </a:tr>
              <a:tr h="198614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Please review skin integrity: if improvement noted can </a:t>
                      </a:r>
                      <a:r>
                        <a:rPr lang="en-GB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MediDerma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 cream be applied?</a:t>
                      </a: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48475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0865014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4578124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6861175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6740735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5778304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4307315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1385100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255070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2000462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1600548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7787116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2777898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6630367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1453070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5046719"/>
                  </a:ext>
                </a:extLst>
              </a:tr>
              <a:tr h="1986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64" marR="617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91042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F58FF47-0A74-4553-830C-AAB515B95BC1}"/>
              </a:ext>
            </a:extLst>
          </p:cNvPr>
          <p:cNvSpPr txBox="1"/>
          <p:nvPr/>
        </p:nvSpPr>
        <p:spPr>
          <a:xfrm flipH="1">
            <a:off x="479321" y="88138"/>
            <a:ext cx="493881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                        </a:t>
            </a:r>
            <a:r>
              <a:rPr lang="en-GB" b="1" dirty="0" err="1"/>
              <a:t>MediDerma</a:t>
            </a:r>
            <a:r>
              <a:rPr lang="en-GB" b="1" dirty="0"/>
              <a:t> S FILM</a:t>
            </a:r>
          </a:p>
          <a:p>
            <a:r>
              <a:rPr lang="en-GB" sz="1400" dirty="0"/>
              <a:t>To see a video about the use and application of this product go to  </a:t>
            </a:r>
            <a:endParaRPr lang="en-GB" sz="1400" u="sng" dirty="0">
              <a:solidFill>
                <a:srgbClr val="0563C1"/>
              </a:solidFill>
              <a:latin typeface="Calibri" panose="020F0502020204030204" pitchFamily="34" charset="0"/>
            </a:endParaRPr>
          </a:p>
          <a:p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https://vimeo.com/444559933</a:t>
            </a:r>
            <a:endParaRPr lang="en-GB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849AC6-4252-4DF9-9BC8-0D2ECC64B9B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418137" y="231937"/>
            <a:ext cx="968375" cy="36131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2E54EC-7ED4-41BA-9155-DD46087F9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9321" y="9516019"/>
            <a:ext cx="5915025" cy="273105"/>
          </a:xfrm>
        </p:spPr>
        <p:txBody>
          <a:bodyPr/>
          <a:lstStyle/>
          <a:p>
            <a:r>
              <a:rPr lang="en-GB" b="1" dirty="0"/>
              <a:t>Produced by the  ESCCG and WSCCG Medicines Management Team. Final Version 1. September 2020. Review September 2021.</a:t>
            </a:r>
            <a:endParaRPr lang="en-GB" dirty="0"/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7928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CFDC637-8E49-40DE-8780-E001E26C4F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112884"/>
              </p:ext>
            </p:extLst>
          </p:nvPr>
        </p:nvGraphicFramePr>
        <p:xfrm>
          <a:off x="571312" y="3147909"/>
          <a:ext cx="5915025" cy="6273710"/>
        </p:xfrm>
        <a:graphic>
          <a:graphicData uri="http://schemas.openxmlformats.org/drawingml/2006/table">
            <a:tbl>
              <a:tblPr firstRow="1" firstCol="1" bandRow="1"/>
              <a:tblGrid>
                <a:gridCol w="797132">
                  <a:extLst>
                    <a:ext uri="{9D8B030D-6E8A-4147-A177-3AD203B41FA5}">
                      <a16:colId xmlns:a16="http://schemas.microsoft.com/office/drawing/2014/main" val="3696386881"/>
                    </a:ext>
                  </a:extLst>
                </a:gridCol>
                <a:gridCol w="660046">
                  <a:extLst>
                    <a:ext uri="{9D8B030D-6E8A-4147-A177-3AD203B41FA5}">
                      <a16:colId xmlns:a16="http://schemas.microsoft.com/office/drawing/2014/main" val="1090338175"/>
                    </a:ext>
                  </a:extLst>
                </a:gridCol>
                <a:gridCol w="942116">
                  <a:extLst>
                    <a:ext uri="{9D8B030D-6E8A-4147-A177-3AD203B41FA5}">
                      <a16:colId xmlns:a16="http://schemas.microsoft.com/office/drawing/2014/main" val="1648958067"/>
                    </a:ext>
                  </a:extLst>
                </a:gridCol>
                <a:gridCol w="651584">
                  <a:extLst>
                    <a:ext uri="{9D8B030D-6E8A-4147-A177-3AD203B41FA5}">
                      <a16:colId xmlns:a16="http://schemas.microsoft.com/office/drawing/2014/main" val="3517878761"/>
                    </a:ext>
                  </a:extLst>
                </a:gridCol>
                <a:gridCol w="864829">
                  <a:extLst>
                    <a:ext uri="{9D8B030D-6E8A-4147-A177-3AD203B41FA5}">
                      <a16:colId xmlns:a16="http://schemas.microsoft.com/office/drawing/2014/main" val="3491601189"/>
                    </a:ext>
                  </a:extLst>
                </a:gridCol>
                <a:gridCol w="1999318">
                  <a:extLst>
                    <a:ext uri="{9D8B030D-6E8A-4147-A177-3AD203B41FA5}">
                      <a16:colId xmlns:a16="http://schemas.microsoft.com/office/drawing/2014/main" val="3646505328"/>
                    </a:ext>
                  </a:extLst>
                </a:gridCol>
              </a:tblGrid>
              <a:tr h="3313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Date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Time 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Signature or key code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Time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Signature or key code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Notes 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4453480"/>
                  </a:ext>
                </a:extLst>
              </a:tr>
              <a:tr h="17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8944676"/>
                  </a:ext>
                </a:extLst>
              </a:tr>
              <a:tr h="17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7757646"/>
                  </a:ext>
                </a:extLst>
              </a:tr>
              <a:tr h="17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7476597"/>
                  </a:ext>
                </a:extLst>
              </a:tr>
              <a:tr h="17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8899730"/>
                  </a:ext>
                </a:extLst>
              </a:tr>
              <a:tr h="17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9217534"/>
                  </a:ext>
                </a:extLst>
              </a:tr>
              <a:tr h="17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2829435"/>
                  </a:ext>
                </a:extLst>
              </a:tr>
              <a:tr h="17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2816194"/>
                  </a:ext>
                </a:extLst>
              </a:tr>
              <a:tr h="17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8374717"/>
                  </a:ext>
                </a:extLst>
              </a:tr>
              <a:tr h="17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128078"/>
                  </a:ext>
                </a:extLst>
              </a:tr>
              <a:tr h="17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5729392"/>
                  </a:ext>
                </a:extLst>
              </a:tr>
              <a:tr h="17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5545483"/>
                  </a:ext>
                </a:extLst>
              </a:tr>
              <a:tr h="17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8956654"/>
                  </a:ext>
                </a:extLst>
              </a:tr>
              <a:tr h="17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5393942"/>
                  </a:ext>
                </a:extLst>
              </a:tr>
              <a:tr h="17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6306434"/>
                  </a:ext>
                </a:extLst>
              </a:tr>
              <a:tr h="176672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Please review skin condition and document: is a </a:t>
                      </a:r>
                      <a:r>
                        <a:rPr lang="en-GB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MediDerma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Pro still required?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85852"/>
                  </a:ext>
                </a:extLst>
              </a:tr>
              <a:tr h="17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2004462"/>
                  </a:ext>
                </a:extLst>
              </a:tr>
              <a:tr h="17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6710840"/>
                  </a:ext>
                </a:extLst>
              </a:tr>
              <a:tr h="17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8243219"/>
                  </a:ext>
                </a:extLst>
              </a:tr>
              <a:tr h="17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5173228"/>
                  </a:ext>
                </a:extLst>
              </a:tr>
              <a:tr h="17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5190156"/>
                  </a:ext>
                </a:extLst>
              </a:tr>
              <a:tr h="17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2424286"/>
                  </a:ext>
                </a:extLst>
              </a:tr>
              <a:tr h="17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7166084"/>
                  </a:ext>
                </a:extLst>
              </a:tr>
              <a:tr h="17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1771393"/>
                  </a:ext>
                </a:extLst>
              </a:tr>
              <a:tr h="17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3016484"/>
                  </a:ext>
                </a:extLst>
              </a:tr>
              <a:tr h="17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1394374"/>
                  </a:ext>
                </a:extLst>
              </a:tr>
              <a:tr h="17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3589343"/>
                  </a:ext>
                </a:extLst>
              </a:tr>
              <a:tr h="1712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2102774"/>
                  </a:ext>
                </a:extLst>
              </a:tr>
              <a:tr h="1712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4293618"/>
                  </a:ext>
                </a:extLst>
              </a:tr>
              <a:tr h="1712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9720447"/>
                  </a:ext>
                </a:extLst>
              </a:tr>
              <a:tr h="1712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2207187"/>
                  </a:ext>
                </a:extLst>
              </a:tr>
              <a:tr h="17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2783285"/>
                  </a:ext>
                </a:extLst>
              </a:tr>
              <a:tr h="1766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27" marR="609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3143945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8249A0D-CEF0-4716-A802-C9029FCC08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430707"/>
              </p:ext>
            </p:extLst>
          </p:nvPr>
        </p:nvGraphicFramePr>
        <p:xfrm>
          <a:off x="571312" y="781004"/>
          <a:ext cx="5915025" cy="1357676"/>
        </p:xfrm>
        <a:graphic>
          <a:graphicData uri="http://schemas.openxmlformats.org/drawingml/2006/table">
            <a:tbl>
              <a:tblPr firstRow="1" firstCol="1" bandRow="1"/>
              <a:tblGrid>
                <a:gridCol w="1420895">
                  <a:extLst>
                    <a:ext uri="{9D8B030D-6E8A-4147-A177-3AD203B41FA5}">
                      <a16:colId xmlns:a16="http://schemas.microsoft.com/office/drawing/2014/main" val="3723703467"/>
                    </a:ext>
                  </a:extLst>
                </a:gridCol>
                <a:gridCol w="2467148">
                  <a:extLst>
                    <a:ext uri="{9D8B030D-6E8A-4147-A177-3AD203B41FA5}">
                      <a16:colId xmlns:a16="http://schemas.microsoft.com/office/drawing/2014/main" val="1781715366"/>
                    </a:ext>
                  </a:extLst>
                </a:gridCol>
                <a:gridCol w="2026982">
                  <a:extLst>
                    <a:ext uri="{9D8B030D-6E8A-4147-A177-3AD203B41FA5}">
                      <a16:colId xmlns:a16="http://schemas.microsoft.com/office/drawing/2014/main" val="392282844"/>
                    </a:ext>
                  </a:extLst>
                </a:gridCol>
              </a:tblGrid>
              <a:tr h="1601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Resident/ Date of Birth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1169431"/>
                  </a:ext>
                </a:extLst>
              </a:tr>
              <a:tr h="1556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Room number/name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253565"/>
                  </a:ext>
                </a:extLst>
              </a:tr>
              <a:tr h="31852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Medication 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 DERMA Pro</a:t>
                      </a: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Prescribed for severe skin damage from incontinence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Review every 2 weeks. Do not put on repeat prescription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262428"/>
                  </a:ext>
                </a:extLst>
              </a:tr>
              <a:tr h="48138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Directions of use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Use </a:t>
                      </a:r>
                      <a:r>
                        <a:rPr lang="en-GB" sz="1000" b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MediDerma</a:t>
                      </a:r>
                      <a:r>
                        <a:rPr lang="en-GB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Pro pH balanced cleanser </a:t>
                      </a:r>
                      <a:r>
                        <a:rPr lang="en-GB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after every incontinence episode </a:t>
                      </a:r>
                      <a:r>
                        <a:rPr lang="en-GB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 re apply </a:t>
                      </a:r>
                      <a:r>
                        <a:rPr lang="en-GB" sz="1000" b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MediDerma</a:t>
                      </a:r>
                      <a:r>
                        <a:rPr lang="en-GB" sz="10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Pro ointment to the affected area.</a:t>
                      </a:r>
                      <a:endParaRPr lang="en-GB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138090"/>
                  </a:ext>
                </a:extLst>
              </a:tr>
              <a:tr h="240845"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 u="non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Severe skin damage  </a:t>
                      </a:r>
                      <a:r>
                        <a:rPr lang="en-GB" sz="900" b="0" u="non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900" b="0" u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red, wet/</a:t>
                      </a:r>
                      <a:r>
                        <a:rPr lang="en-GB" sz="900" u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bleeding</a:t>
                      </a:r>
                      <a:r>
                        <a:rPr lang="en-GB" sz="900" u="non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/oozing/broken/damaged</a:t>
                      </a:r>
                    </a:p>
                  </a:txBody>
                  <a:tcPr marL="57068" marR="57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69265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A7B1F6E-3AC7-4F28-9A93-D7E118117DB4}"/>
              </a:ext>
            </a:extLst>
          </p:cNvPr>
          <p:cNvSpPr txBox="1"/>
          <p:nvPr/>
        </p:nvSpPr>
        <p:spPr>
          <a:xfrm flipH="1">
            <a:off x="2511650" y="302100"/>
            <a:ext cx="1834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/>
              <a:t>MediDerma</a:t>
            </a:r>
            <a:r>
              <a:rPr lang="en-GB" b="1" dirty="0"/>
              <a:t> Pro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B51DA0A-5E8C-47D9-8BFF-1D91B5A04FC6}"/>
              </a:ext>
            </a:extLst>
          </p:cNvPr>
          <p:cNvSpPr/>
          <p:nvPr/>
        </p:nvSpPr>
        <p:spPr>
          <a:xfrm>
            <a:off x="982787" y="2206252"/>
            <a:ext cx="5328042" cy="87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NOT TO BE USED with other barrier products. 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be used on Severe skin damage (large area of damaged skin may include bleeding or oozing) until skin has improved and then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Step back down to Medi Derma S film until completely healed, then  </a:t>
            </a:r>
            <a:r>
              <a:rPr lang="en-GB" sz="1200" b="1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MediDerma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 cream for prevention/protection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3E0F45-0EE6-4726-B96F-9155705B84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517962" y="221166"/>
            <a:ext cx="968375" cy="36131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E50038-25E0-4521-B22C-4A9FA5D96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1312" y="9541243"/>
            <a:ext cx="5915024" cy="287182"/>
          </a:xfrm>
        </p:spPr>
        <p:txBody>
          <a:bodyPr/>
          <a:lstStyle/>
          <a:p>
            <a:r>
              <a:rPr lang="en-GB" b="1" dirty="0"/>
              <a:t>Produced by the  ESCCG and WSCCG Medicines Management Team. Final Version 1. September 2020. Review September 2021.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798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8E7951507B814D88BCEF66CFC59094" ma:contentTypeVersion="15" ma:contentTypeDescription="Create a new document." ma:contentTypeScope="" ma:versionID="4f07a4d204a4de79938881af6fc77a7f">
  <xsd:schema xmlns:xsd="http://www.w3.org/2001/XMLSchema" xmlns:xs="http://www.w3.org/2001/XMLSchema" xmlns:p="http://schemas.microsoft.com/office/2006/metadata/properties" xmlns:ns1="http://schemas.microsoft.com/sharepoint/v3" xmlns:ns2="a8b39160-025d-43ac-a60b-8320d2a31c42" xmlns:ns3="44ac0773-c09e-466d-acf7-21ae0cc5ef56" targetNamespace="http://schemas.microsoft.com/office/2006/metadata/properties" ma:root="true" ma:fieldsID="bdc67e637c11c4fe2d4ade6b37caaea3" ns1:_="" ns2:_="" ns3:_="">
    <xsd:import namespace="http://schemas.microsoft.com/sharepoint/v3"/>
    <xsd:import namespace="a8b39160-025d-43ac-a60b-8320d2a31c42"/>
    <xsd:import namespace="44ac0773-c09e-466d-acf7-21ae0cc5ef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b39160-025d-43ac-a60b-8320d2a31c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ac0773-c09e-466d-acf7-21ae0cc5ef5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b684e34e-63be-493b-87ae-65926e57d121}" ma:internalName="TaxCatchAll" ma:showField="CatchAllData" ma:web="44ac0773-c09e-466d-acf7-21ae0cc5ef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44ac0773-c09e-466d-acf7-21ae0cc5ef56" xsi:nil="true"/>
    <lcf76f155ced4ddcb4097134ff3c332f xmlns="a8b39160-025d-43ac-a60b-8320d2a31c4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B4AA015-9A7F-45A2-BC60-880A67D22E1E}"/>
</file>

<file path=customXml/itemProps2.xml><?xml version="1.0" encoding="utf-8"?>
<ds:datastoreItem xmlns:ds="http://schemas.openxmlformats.org/officeDocument/2006/customXml" ds:itemID="{282AAC7C-C47B-4E9D-96AA-156398D89B33}"/>
</file>

<file path=customXml/itemProps3.xml><?xml version="1.0" encoding="utf-8"?>
<ds:datastoreItem xmlns:ds="http://schemas.openxmlformats.org/officeDocument/2006/customXml" ds:itemID="{68996AB1-0A6C-4EB6-A099-6C6792D02C30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199</TotalTime>
  <Words>983</Words>
  <Application>Microsoft Office PowerPoint</Application>
  <PresentationFormat>A4 Paper (210x297 mm)</PresentationFormat>
  <Paragraphs>503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Sharon Jones</dc:creator>
  <cp:lastModifiedBy>Hutchinson, Denise (IESCCG)</cp:lastModifiedBy>
  <cp:revision>28</cp:revision>
  <dcterms:created xsi:type="dcterms:W3CDTF">2020-07-20T16:52:11Z</dcterms:created>
  <dcterms:modified xsi:type="dcterms:W3CDTF">2022-04-28T12:25:25Z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0x010100F78E7951507B814D88BCEF66CFC59094</vt:lpwstr>
  </property>
</Properties>
</file>